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30"/>
  </p:notesMasterIdLst>
  <p:sldIdLst>
    <p:sldId id="283" r:id="rId3"/>
    <p:sldId id="284" r:id="rId4"/>
    <p:sldId id="286" r:id="rId5"/>
    <p:sldId id="285" r:id="rId6"/>
    <p:sldId id="290" r:id="rId7"/>
    <p:sldId id="291" r:id="rId8"/>
    <p:sldId id="292" r:id="rId9"/>
    <p:sldId id="293" r:id="rId10"/>
    <p:sldId id="294" r:id="rId11"/>
    <p:sldId id="295" r:id="rId12"/>
    <p:sldId id="296" r:id="rId13"/>
    <p:sldId id="297" r:id="rId14"/>
    <p:sldId id="298" r:id="rId15"/>
    <p:sldId id="287" r:id="rId16"/>
    <p:sldId id="299" r:id="rId17"/>
    <p:sldId id="300" r:id="rId18"/>
    <p:sldId id="301" r:id="rId19"/>
    <p:sldId id="302" r:id="rId20"/>
    <p:sldId id="303" r:id="rId21"/>
    <p:sldId id="304" r:id="rId22"/>
    <p:sldId id="305" r:id="rId23"/>
    <p:sldId id="308" r:id="rId24"/>
    <p:sldId id="309" r:id="rId25"/>
    <p:sldId id="310" r:id="rId26"/>
    <p:sldId id="307" r:id="rId27"/>
    <p:sldId id="306" r:id="rId28"/>
    <p:sldId id="2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284"/>
            <p14:sldId id="286"/>
            <p14:sldId id="285"/>
            <p14:sldId id="290"/>
            <p14:sldId id="291"/>
            <p14:sldId id="292"/>
            <p14:sldId id="293"/>
            <p14:sldId id="294"/>
            <p14:sldId id="295"/>
            <p14:sldId id="296"/>
            <p14:sldId id="297"/>
            <p14:sldId id="298"/>
            <p14:sldId id="287"/>
            <p14:sldId id="299"/>
            <p14:sldId id="300"/>
            <p14:sldId id="301"/>
            <p14:sldId id="302"/>
            <p14:sldId id="303"/>
            <p14:sldId id="304"/>
            <p14:sldId id="305"/>
            <p14:sldId id="308"/>
            <p14:sldId id="309"/>
            <p14:sldId id="310"/>
            <p14:sldId id="307"/>
            <p14:sldId id="30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5"/>
    <p:restoredTop sz="94708"/>
  </p:normalViewPr>
  <p:slideViewPr>
    <p:cSldViewPr snapToGrid="0" snapToObjects="1">
      <p:cViewPr varScale="1">
        <p:scale>
          <a:sx n="128" d="100"/>
          <a:sy n="128"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3" csCatId="accent1" phldr="1"/>
      <dgm:spPr/>
    </dgm:pt>
    <dgm:pt modelId="{026AB7D4-647D-DD4D-9BB1-69F4EF9B3155}">
      <dgm:prSet/>
      <dgm:spPr/>
      <dgm:t>
        <a:bodyPr/>
        <a:lstStyle/>
        <a:p>
          <a:r>
            <a:rPr lang="en-US" dirty="0"/>
            <a:t>New Custom </a:t>
          </a:r>
        </a:p>
        <a:p>
          <a:r>
            <a:rPr lang="en-US" dirty="0"/>
            <a:t>IAM Role</a:t>
          </a:r>
        </a:p>
      </dgm:t>
    </dgm:pt>
    <dgm:pt modelId="{42A7E484-5FED-D444-9208-37890613AD33}" type="parTrans" cxnId="{244858E2-830D-D940-8879-16EED97BE1E9}">
      <dgm:prSet/>
      <dgm:spPr/>
      <dgm:t>
        <a:bodyPr/>
        <a:lstStyle/>
        <a:p>
          <a:endParaRPr lang="en-US"/>
        </a:p>
      </dgm:t>
    </dgm:pt>
    <dgm:pt modelId="{EDEEEC5C-CB21-3740-95D6-EC020FE352A9}" type="sibTrans" cxnId="{244858E2-830D-D940-8879-16EED97BE1E9}">
      <dgm:prSet/>
      <dgm:spPr/>
      <dgm:t>
        <a:bodyPr/>
        <a:lstStyle/>
        <a:p>
          <a:endParaRPr lang="en-US"/>
        </a:p>
      </dgm:t>
    </dgm:pt>
    <dgm:pt modelId="{B9114D1B-466A-DF47-9E60-DCFA4A4261D2}">
      <dgm:prSet/>
      <dgm:spPr/>
      <dgm:t>
        <a:bodyPr/>
        <a:lstStyle/>
        <a:p>
          <a:r>
            <a:rPr lang="en-US" dirty="0"/>
            <a:t>Create Role</a:t>
          </a:r>
        </a:p>
      </dgm:t>
    </dgm:pt>
    <dgm:pt modelId="{04BBAB51-F2AF-1A48-8AAD-E04224640BE6}" type="parTrans" cxnId="{928DC9DE-9CA6-D345-865B-EF3F3B64528A}">
      <dgm:prSet/>
      <dgm:spPr/>
      <dgm:t>
        <a:bodyPr/>
        <a:lstStyle/>
        <a:p>
          <a:endParaRPr lang="en-US"/>
        </a:p>
      </dgm:t>
    </dgm:pt>
    <dgm:pt modelId="{F954C063-CF78-4B43-BDDE-7BA6BDADFEF3}" type="sibTrans" cxnId="{928DC9DE-9CA6-D345-865B-EF3F3B64528A}">
      <dgm:prSet/>
      <dgm:spPr/>
      <dgm:t>
        <a:bodyPr/>
        <a:lstStyle/>
        <a:p>
          <a:endParaRPr lang="en-US"/>
        </a:p>
      </dgm:t>
    </dgm:pt>
    <dgm:pt modelId="{F96A94C0-889D-D847-ABEC-B467038EC0C1}">
      <dgm:prSet/>
      <dgm:spPr/>
      <dgm:t>
        <a:bodyPr/>
        <a:lstStyle/>
        <a:p>
          <a:r>
            <a:rPr lang="en-US" dirty="0"/>
            <a:t>Enable Lambda Function</a:t>
          </a:r>
        </a:p>
      </dgm:t>
    </dgm:pt>
    <dgm:pt modelId="{02B3266F-1711-3149-AA2A-312C62C6D66B}" type="parTrans" cxnId="{9BC384B3-AAC6-9E49-B4FE-8AD17A4305E1}">
      <dgm:prSet/>
      <dgm:spPr/>
      <dgm:t>
        <a:bodyPr/>
        <a:lstStyle/>
        <a:p>
          <a:endParaRPr lang="en-US"/>
        </a:p>
      </dgm:t>
    </dgm:pt>
    <dgm:pt modelId="{BA24BFF7-15AC-1C4C-8A8C-0AF011ACEF2D}" type="sibTrans" cxnId="{9BC384B3-AAC6-9E49-B4FE-8AD17A4305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483198A-F647-304B-AB32-328765685DBC}" type="pres">
      <dgm:prSet presAssocID="{026AB7D4-647D-DD4D-9BB1-69F4EF9B3155}" presName="parTxOnly" presStyleLbl="node1" presStyleIdx="0" presStyleCnt="3">
        <dgm:presLayoutVars>
          <dgm:bulletEnabled val="1"/>
        </dgm:presLayoutVars>
      </dgm:prSet>
      <dgm:spPr/>
    </dgm:pt>
    <dgm:pt modelId="{F24C2BF1-127C-DE4A-9C70-9BD68DE45D7C}" type="pres">
      <dgm:prSet presAssocID="{EDEEEC5C-CB21-3740-95D6-EC020FE352A9}" presName="parSpace" presStyleCnt="0"/>
      <dgm:spPr/>
    </dgm:pt>
    <dgm:pt modelId="{D1D7DF4A-C3C1-8C46-8276-F9D0F2F9FA52}" type="pres">
      <dgm:prSet presAssocID="{B9114D1B-466A-DF47-9E60-DCFA4A4261D2}" presName="parTxOnly" presStyleLbl="node1" presStyleIdx="1" presStyleCnt="3">
        <dgm:presLayoutVars>
          <dgm:bulletEnabled val="1"/>
        </dgm:presLayoutVars>
      </dgm:prSet>
      <dgm:spPr/>
    </dgm:pt>
    <dgm:pt modelId="{2B53A4FB-FADA-DF4F-BD9D-4AE092CB4274}" type="pres">
      <dgm:prSet presAssocID="{F954C063-CF78-4B43-BDDE-7BA6BDADFEF3}" presName="parSpace" presStyleCnt="0"/>
      <dgm:spPr/>
    </dgm:pt>
    <dgm:pt modelId="{E3451BC1-F58C-5B49-AADE-7DBAEE9F0390}" type="pres">
      <dgm:prSet presAssocID="{F96A94C0-889D-D847-ABEC-B467038EC0C1}" presName="parTxOnly" presStyleLbl="node1" presStyleIdx="2" presStyleCnt="3">
        <dgm:presLayoutVars>
          <dgm:bulletEnabled val="1"/>
        </dgm:presLayoutVars>
      </dgm:prSet>
      <dgm:spPr/>
    </dgm:pt>
  </dgm:ptLst>
  <dgm:cxnLst>
    <dgm:cxn modelId="{6E4ADE23-ECD0-6840-9258-D8168728FABB}" type="presOf" srcId="{B9114D1B-466A-DF47-9E60-DCFA4A4261D2}" destId="{D1D7DF4A-C3C1-8C46-8276-F9D0F2F9FA52}" srcOrd="0" destOrd="0" presId="urn:microsoft.com/office/officeart/2005/8/layout/hChevron3"/>
    <dgm:cxn modelId="{8688AE63-F201-3E4E-BCA1-A49560FD2FB8}" type="presOf" srcId="{96D42787-0C45-3441-AD17-74ADFA3A603F}" destId="{0305BD54-8EE2-3A48-B335-CF74AB1B2128}" srcOrd="0" destOrd="0" presId="urn:microsoft.com/office/officeart/2005/8/layout/hChevron3"/>
    <dgm:cxn modelId="{8169797D-365E-E041-9413-0877678DD352}" type="presOf" srcId="{026AB7D4-647D-DD4D-9BB1-69F4EF9B3155}" destId="{5483198A-F647-304B-AB32-328765685DBC}" srcOrd="0" destOrd="0" presId="urn:microsoft.com/office/officeart/2005/8/layout/hChevron3"/>
    <dgm:cxn modelId="{9BC384B3-AAC6-9E49-B4FE-8AD17A4305E1}" srcId="{96D42787-0C45-3441-AD17-74ADFA3A603F}" destId="{F96A94C0-889D-D847-ABEC-B467038EC0C1}" srcOrd="2" destOrd="0" parTransId="{02B3266F-1711-3149-AA2A-312C62C6D66B}" sibTransId="{BA24BFF7-15AC-1C4C-8A8C-0AF011ACEF2D}"/>
    <dgm:cxn modelId="{928DC9DE-9CA6-D345-865B-EF3F3B64528A}" srcId="{96D42787-0C45-3441-AD17-74ADFA3A603F}" destId="{B9114D1B-466A-DF47-9E60-DCFA4A4261D2}" srcOrd="1" destOrd="0" parTransId="{04BBAB51-F2AF-1A48-8AAD-E04224640BE6}" sibTransId="{F954C063-CF78-4B43-BDDE-7BA6BDADFEF3}"/>
    <dgm:cxn modelId="{60EF64E0-AC20-5F4B-B3E0-DFE52158B2C7}" type="presOf" srcId="{F96A94C0-889D-D847-ABEC-B467038EC0C1}" destId="{E3451BC1-F58C-5B49-AADE-7DBAEE9F0390}" srcOrd="0" destOrd="0" presId="urn:microsoft.com/office/officeart/2005/8/layout/hChevron3"/>
    <dgm:cxn modelId="{244858E2-830D-D940-8879-16EED97BE1E9}" srcId="{96D42787-0C45-3441-AD17-74ADFA3A603F}" destId="{026AB7D4-647D-DD4D-9BB1-69F4EF9B3155}" srcOrd="0" destOrd="0" parTransId="{42A7E484-5FED-D444-9208-37890613AD33}" sibTransId="{EDEEEC5C-CB21-3740-95D6-EC020FE352A9}"/>
    <dgm:cxn modelId="{4CB38C70-FB3A-9444-91DC-B3A81D6B2EAD}" type="presParOf" srcId="{0305BD54-8EE2-3A48-B335-CF74AB1B2128}" destId="{5483198A-F647-304B-AB32-328765685DBC}" srcOrd="0" destOrd="0" presId="urn:microsoft.com/office/officeart/2005/8/layout/hChevron3"/>
    <dgm:cxn modelId="{75509753-54BF-0841-93BC-D695B689CDAF}" type="presParOf" srcId="{0305BD54-8EE2-3A48-B335-CF74AB1B2128}" destId="{F24C2BF1-127C-DE4A-9C70-9BD68DE45D7C}" srcOrd="1" destOrd="0" presId="urn:microsoft.com/office/officeart/2005/8/layout/hChevron3"/>
    <dgm:cxn modelId="{7F84E680-BD36-4D42-8140-590BC49E2CF4}" type="presParOf" srcId="{0305BD54-8EE2-3A48-B335-CF74AB1B2128}" destId="{D1D7DF4A-C3C1-8C46-8276-F9D0F2F9FA52}" srcOrd="2" destOrd="0" presId="urn:microsoft.com/office/officeart/2005/8/layout/hChevron3"/>
    <dgm:cxn modelId="{17809B45-7670-F448-AC8F-4F45F867D832}" type="presParOf" srcId="{0305BD54-8EE2-3A48-B335-CF74AB1B2128}" destId="{2B53A4FB-FADA-DF4F-BD9D-4AE092CB4274}" srcOrd="3" destOrd="0" presId="urn:microsoft.com/office/officeart/2005/8/layout/hChevron3"/>
    <dgm:cxn modelId="{44E4B9C6-C9BF-1D48-8819-E11ABC4102A9}" type="presParOf" srcId="{0305BD54-8EE2-3A48-B335-CF74AB1B2128}" destId="{E3451BC1-F58C-5B49-AADE-7DBAEE9F0390}"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3198A-F647-304B-AB32-328765685DBC}">
      <dsp:nvSpPr>
        <dsp:cNvPr id="0" name=""/>
        <dsp:cNvSpPr/>
      </dsp:nvSpPr>
      <dsp:spPr>
        <a:xfrm>
          <a:off x="4925" y="0"/>
          <a:ext cx="4306807" cy="878801"/>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New Custom </a:t>
          </a:r>
        </a:p>
        <a:p>
          <a:pPr marL="0" lvl="0" indent="0" algn="ctr" defTabSz="1022350">
            <a:lnSpc>
              <a:spcPct val="90000"/>
            </a:lnSpc>
            <a:spcBef>
              <a:spcPct val="0"/>
            </a:spcBef>
            <a:spcAft>
              <a:spcPct val="35000"/>
            </a:spcAft>
            <a:buNone/>
          </a:pPr>
          <a:r>
            <a:rPr lang="en-US" sz="2300" kern="1200" dirty="0"/>
            <a:t>IAM Role</a:t>
          </a:r>
        </a:p>
      </dsp:txBody>
      <dsp:txXfrm>
        <a:off x="4925" y="0"/>
        <a:ext cx="4087107" cy="878801"/>
      </dsp:txXfrm>
    </dsp:sp>
    <dsp:sp modelId="{D1D7DF4A-C3C1-8C46-8276-F9D0F2F9FA52}">
      <dsp:nvSpPr>
        <dsp:cNvPr id="0" name=""/>
        <dsp:cNvSpPr/>
      </dsp:nvSpPr>
      <dsp:spPr>
        <a:xfrm>
          <a:off x="3450370" y="0"/>
          <a:ext cx="4306807" cy="878801"/>
        </a:xfrm>
        <a:prstGeom prst="chevron">
          <a:avLst/>
        </a:prstGeom>
        <a:gradFill rotWithShape="0">
          <a:gsLst>
            <a:gs pos="0">
              <a:schemeClr val="accent1">
                <a:shade val="80000"/>
                <a:hueOff val="369808"/>
                <a:satOff val="-10982"/>
                <a:lumOff val="17352"/>
                <a:alphaOff val="0"/>
                <a:satMod val="103000"/>
                <a:lumMod val="102000"/>
                <a:tint val="94000"/>
              </a:schemeClr>
            </a:gs>
            <a:gs pos="50000">
              <a:schemeClr val="accent1">
                <a:shade val="80000"/>
                <a:hueOff val="369808"/>
                <a:satOff val="-10982"/>
                <a:lumOff val="17352"/>
                <a:alphaOff val="0"/>
                <a:satMod val="110000"/>
                <a:lumMod val="100000"/>
                <a:shade val="100000"/>
              </a:schemeClr>
            </a:gs>
            <a:gs pos="100000">
              <a:schemeClr val="accent1">
                <a:shade val="80000"/>
                <a:hueOff val="369808"/>
                <a:satOff val="-10982"/>
                <a:lumOff val="173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Create Role</a:t>
          </a:r>
        </a:p>
      </dsp:txBody>
      <dsp:txXfrm>
        <a:off x="3889771" y="0"/>
        <a:ext cx="3428006" cy="878801"/>
      </dsp:txXfrm>
    </dsp:sp>
    <dsp:sp modelId="{E3451BC1-F58C-5B49-AADE-7DBAEE9F0390}">
      <dsp:nvSpPr>
        <dsp:cNvPr id="0" name=""/>
        <dsp:cNvSpPr/>
      </dsp:nvSpPr>
      <dsp:spPr>
        <a:xfrm>
          <a:off x="6895816" y="0"/>
          <a:ext cx="4306807" cy="878801"/>
        </a:xfrm>
        <a:prstGeom prst="chevron">
          <a:avLst/>
        </a:prstGeom>
        <a:gradFill rotWithShape="0">
          <a:gsLst>
            <a:gs pos="0">
              <a:schemeClr val="accent1">
                <a:shade val="80000"/>
                <a:hueOff val="739616"/>
                <a:satOff val="-21963"/>
                <a:lumOff val="34703"/>
                <a:alphaOff val="0"/>
                <a:satMod val="103000"/>
                <a:lumMod val="102000"/>
                <a:tint val="94000"/>
              </a:schemeClr>
            </a:gs>
            <a:gs pos="50000">
              <a:schemeClr val="accent1">
                <a:shade val="80000"/>
                <a:hueOff val="739616"/>
                <a:satOff val="-21963"/>
                <a:lumOff val="34703"/>
                <a:alphaOff val="0"/>
                <a:satMod val="110000"/>
                <a:lumMod val="100000"/>
                <a:shade val="100000"/>
              </a:schemeClr>
            </a:gs>
            <a:gs pos="100000">
              <a:schemeClr val="accent1">
                <a:shade val="80000"/>
                <a:hueOff val="739616"/>
                <a:satOff val="-21963"/>
                <a:lumOff val="347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Enable Lambda Function</a:t>
          </a:r>
        </a:p>
      </dsp:txBody>
      <dsp:txXfrm>
        <a:off x="7335217" y="0"/>
        <a:ext cx="3428006" cy="87880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70259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EF412-9AC4-9940-A12A-5D9D19284885}" type="slidenum">
              <a:rPr lang="en-US" smtClean="0"/>
              <a:t>8</a:t>
            </a:fld>
            <a:endParaRPr lang="en-US"/>
          </a:p>
        </p:txBody>
      </p:sp>
    </p:spTree>
    <p:extLst>
      <p:ext uri="{BB962C8B-B14F-4D97-AF65-F5344CB8AC3E}">
        <p14:creationId xmlns:p14="http://schemas.microsoft.com/office/powerpoint/2010/main" val="128344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Once you’ve selected</a:t>
            </a:r>
            <a:r>
              <a:rPr lang="en-US" baseline="0" dirty="0"/>
              <a:t> “Create new role,” you will be taken to a new tab where the ‘</a:t>
            </a:r>
            <a:r>
              <a:rPr lang="en-US" baseline="0" dirty="0" err="1"/>
              <a:t>lambda_basic_execution</a:t>
            </a:r>
            <a:r>
              <a:rPr lang="en-US" baseline="0" dirty="0"/>
              <a:t>’ role has been created for you. 2) Click on allow and then go back to your screen for creating the Lambda function, select the newly created role ‘</a:t>
            </a:r>
            <a:r>
              <a:rPr lang="en-US" baseline="0" dirty="0" err="1"/>
              <a:t>lambda_basic_execution</a:t>
            </a:r>
            <a:r>
              <a:rPr lang="en-US" baseline="0" dirty="0"/>
              <a:t>.’ 3) Select the CloudWatch Log group you created earlier, </a:t>
            </a:r>
            <a:r>
              <a:rPr lang="en-US" baseline="0" dirty="0" err="1"/>
              <a:t>VPCFlowLogsGroup</a:t>
            </a:r>
            <a:r>
              <a:rPr lang="en-US" baseline="0" dirty="0"/>
              <a:t>, that will trigger this Lambda function.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657485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1872307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54932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7747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9813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9921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1052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3624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7411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6756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11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3458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725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7221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95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281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6843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5054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8627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794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6211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20720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3134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3166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9957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91195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29971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951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70466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7501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23688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86823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28286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47197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2982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14746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1475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40059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8786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9310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14460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26882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35131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8794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3801697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39823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1402626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image" Target="../media/image13.jp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5.sv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image" Target="../media/image14.png"/><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theme" Target="../theme/theme2.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7"/>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2625742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4.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4.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51.png"/><Relationship Id="rId4" Type="http://schemas.openxmlformats.org/officeDocument/2006/relationships/diagramLayout" Target="../diagrams/layout1.xml"/><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BB27A00A-6A30-FA4C-935E-1137650BCE89}"/>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10: Collecting Data from AWS Container Services</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98299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2508107" y="1281113"/>
            <a:ext cx="7175787"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7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226365" y="3657547"/>
            <a:ext cx="6255026" cy="170958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875402" y="3288215"/>
            <a:ext cx="1881809" cy="369332"/>
          </a:xfrm>
          <a:prstGeom prst="rect">
            <a:avLst/>
          </a:prstGeom>
          <a:noFill/>
        </p:spPr>
        <p:txBody>
          <a:bodyPr wrap="square" lIns="0" tIns="0" rIns="0" bIns="0" rtlCol="0">
            <a:spAutoFit/>
          </a:bodyPr>
          <a:lstStyle/>
          <a:p>
            <a:r>
              <a:rPr lang="en-US" sz="2400" dirty="0"/>
              <a:t>Click Next</a:t>
            </a:r>
          </a:p>
        </p:txBody>
      </p:sp>
    </p:spTree>
    <p:extLst>
      <p:ext uri="{BB962C8B-B14F-4D97-AF65-F5344CB8AC3E}">
        <p14:creationId xmlns:p14="http://schemas.microsoft.com/office/powerpoint/2010/main" val="185046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2735432" y="1281113"/>
            <a:ext cx="6721137"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8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226365" y="3657547"/>
            <a:ext cx="6255026" cy="170958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875402" y="3288215"/>
            <a:ext cx="1881809" cy="369332"/>
          </a:xfrm>
          <a:prstGeom prst="rect">
            <a:avLst/>
          </a:prstGeom>
          <a:noFill/>
        </p:spPr>
        <p:txBody>
          <a:bodyPr wrap="square" lIns="0" tIns="0" rIns="0" bIns="0" rtlCol="0">
            <a:spAutoFit/>
          </a:bodyPr>
          <a:lstStyle/>
          <a:p>
            <a:r>
              <a:rPr lang="en-US" sz="2400" dirty="0"/>
              <a:t>Click Next</a:t>
            </a:r>
          </a:p>
        </p:txBody>
      </p:sp>
    </p:spTree>
    <p:extLst>
      <p:ext uri="{BB962C8B-B14F-4D97-AF65-F5344CB8AC3E}">
        <p14:creationId xmlns:p14="http://schemas.microsoft.com/office/powerpoint/2010/main" val="296262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529572" y="1281113"/>
            <a:ext cx="5132857"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9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a:stCxn id="10" idx="2"/>
          </p:cNvCxnSpPr>
          <p:nvPr/>
        </p:nvCxnSpPr>
        <p:spPr>
          <a:xfrm>
            <a:off x="2716317" y="3749915"/>
            <a:ext cx="5142222" cy="16963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603513" y="2641919"/>
            <a:ext cx="2225607" cy="1107996"/>
          </a:xfrm>
          <a:prstGeom prst="rect">
            <a:avLst/>
          </a:prstGeom>
          <a:noFill/>
        </p:spPr>
        <p:txBody>
          <a:bodyPr wrap="square" lIns="0" tIns="0" rIns="0" bIns="0" rtlCol="0">
            <a:spAutoFit/>
          </a:bodyPr>
          <a:lstStyle/>
          <a:p>
            <a:r>
              <a:rPr lang="en-US" sz="2400" dirty="0"/>
              <a:t>Review Configurations and click Create</a:t>
            </a:r>
          </a:p>
        </p:txBody>
      </p:sp>
    </p:spTree>
    <p:extLst>
      <p:ext uri="{BB962C8B-B14F-4D97-AF65-F5344CB8AC3E}">
        <p14:creationId xmlns:p14="http://schemas.microsoft.com/office/powerpoint/2010/main" val="165270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623951" y="1281113"/>
            <a:ext cx="10944098"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10 of 10</a:t>
            </a:r>
          </a:p>
        </p:txBody>
      </p:sp>
      <p:sp>
        <p:nvSpPr>
          <p:cNvPr id="10" name="TextBox 9">
            <a:extLst>
              <a:ext uri="{FF2B5EF4-FFF2-40B4-BE49-F238E27FC236}">
                <a16:creationId xmlns:a16="http://schemas.microsoft.com/office/drawing/2014/main" id="{7F067EC8-CAAC-094B-BAE3-3ED1A602502E}"/>
              </a:ext>
            </a:extLst>
          </p:cNvPr>
          <p:cNvSpPr txBox="1"/>
          <p:nvPr/>
        </p:nvSpPr>
        <p:spPr>
          <a:xfrm>
            <a:off x="4983195" y="1899797"/>
            <a:ext cx="2225607" cy="738664"/>
          </a:xfrm>
          <a:prstGeom prst="rect">
            <a:avLst/>
          </a:prstGeom>
          <a:noFill/>
        </p:spPr>
        <p:txBody>
          <a:bodyPr wrap="square" lIns="0" tIns="0" rIns="0" bIns="0" rtlCol="0">
            <a:spAutoFit/>
          </a:bodyPr>
          <a:lstStyle/>
          <a:p>
            <a:r>
              <a:rPr lang="en-US" sz="2400" dirty="0"/>
              <a:t>Wait for Cluster to be created</a:t>
            </a:r>
          </a:p>
        </p:txBody>
      </p:sp>
    </p:spTree>
    <p:extLst>
      <p:ext uri="{BB962C8B-B14F-4D97-AF65-F5344CB8AC3E}">
        <p14:creationId xmlns:p14="http://schemas.microsoft.com/office/powerpoint/2010/main" val="109622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51BD-B665-EE49-BA56-8B4A514749A7}"/>
              </a:ext>
            </a:extLst>
          </p:cNvPr>
          <p:cNvSpPr>
            <a:spLocks noGrp="1"/>
          </p:cNvSpPr>
          <p:nvPr>
            <p:ph type="title"/>
          </p:nvPr>
        </p:nvSpPr>
        <p:spPr/>
        <p:txBody>
          <a:bodyPr/>
          <a:lstStyle/>
          <a:p>
            <a:r>
              <a:rPr lang="en-US" dirty="0"/>
              <a:t>CloudWatch Logs  Approach</a:t>
            </a:r>
          </a:p>
        </p:txBody>
      </p:sp>
      <p:sp>
        <p:nvSpPr>
          <p:cNvPr id="3" name="Subtitle 2">
            <a:extLst>
              <a:ext uri="{FF2B5EF4-FFF2-40B4-BE49-F238E27FC236}">
                <a16:creationId xmlns:a16="http://schemas.microsoft.com/office/drawing/2014/main" id="{8C941EA0-BD85-D540-9017-AFC0C82E26D4}"/>
              </a:ext>
            </a:extLst>
          </p:cNvPr>
          <p:cNvSpPr>
            <a:spLocks noGrp="1"/>
          </p:cNvSpPr>
          <p:nvPr>
            <p:ph type="body" idx="1"/>
          </p:nvPr>
        </p:nvSpPr>
        <p:spPr/>
        <p:txBody>
          <a:bodyPr/>
          <a:lstStyle/>
          <a:p>
            <a:r>
              <a:rPr lang="en-US" dirty="0"/>
              <a:t>Native setup using CloudWatch Log agent</a:t>
            </a:r>
          </a:p>
        </p:txBody>
      </p:sp>
      <p:sp>
        <p:nvSpPr>
          <p:cNvPr id="4" name="Text Placeholder 3">
            <a:extLst>
              <a:ext uri="{FF2B5EF4-FFF2-40B4-BE49-F238E27FC236}">
                <a16:creationId xmlns:a16="http://schemas.microsoft.com/office/drawing/2014/main" id="{5F2B4BEC-44D4-484C-843F-15D2C054192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31100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8172CC-1154-BB4C-9EFA-59B75A11DFDA}"/>
              </a:ext>
            </a:extLst>
          </p:cNvPr>
          <p:cNvSpPr>
            <a:spLocks noGrp="1"/>
          </p:cNvSpPr>
          <p:nvPr>
            <p:ph sz="quarter" idx="10"/>
          </p:nvPr>
        </p:nvSpPr>
        <p:spPr/>
        <p:txBody>
          <a:bodyPr/>
          <a:lstStyle/>
          <a:p>
            <a:r>
              <a:rPr lang="en-US" dirty="0"/>
              <a:t>Create a lambda function based on the “</a:t>
            </a:r>
            <a:r>
              <a:rPr lang="en-US" u="sng" dirty="0" err="1"/>
              <a:t>splunk</a:t>
            </a:r>
            <a:r>
              <a:rPr lang="en-US" u="sng" dirty="0"/>
              <a:t>-</a:t>
            </a:r>
            <a:r>
              <a:rPr lang="en-US" u="sng" dirty="0" err="1"/>
              <a:t>cloudwatch</a:t>
            </a:r>
            <a:r>
              <a:rPr lang="en-US" u="sng" dirty="0"/>
              <a:t>-logs-processor”</a:t>
            </a:r>
            <a:endParaRPr lang="en-US" dirty="0"/>
          </a:p>
          <a:p>
            <a:r>
              <a:rPr lang="en-US" dirty="0"/>
              <a:t>Trigger the Lambda Function to the CloudWatch Log Group created in step 5</a:t>
            </a:r>
          </a:p>
          <a:p>
            <a:r>
              <a:rPr lang="en-US" dirty="0"/>
              <a:t>Send the data to the Splunk HEC URL with the token</a:t>
            </a:r>
          </a:p>
          <a:p>
            <a:endParaRPr lang="en-US" dirty="0"/>
          </a:p>
          <a:p>
            <a:endParaRPr lang="en-US" dirty="0"/>
          </a:p>
        </p:txBody>
      </p:sp>
      <p:sp>
        <p:nvSpPr>
          <p:cNvPr id="3" name="Title 2">
            <a:extLst>
              <a:ext uri="{FF2B5EF4-FFF2-40B4-BE49-F238E27FC236}">
                <a16:creationId xmlns:a16="http://schemas.microsoft.com/office/drawing/2014/main" id="{8FDB53DB-12D2-FE4E-9F9C-09C455D42C73}"/>
              </a:ext>
            </a:extLst>
          </p:cNvPr>
          <p:cNvSpPr>
            <a:spLocks noGrp="1"/>
          </p:cNvSpPr>
          <p:nvPr>
            <p:ph type="title"/>
          </p:nvPr>
        </p:nvSpPr>
        <p:spPr/>
        <p:txBody>
          <a:bodyPr/>
          <a:lstStyle/>
          <a:p>
            <a:r>
              <a:rPr lang="en-US" dirty="0"/>
              <a:t>Lambda to Splunk HEC</a:t>
            </a:r>
          </a:p>
        </p:txBody>
      </p:sp>
      <p:sp>
        <p:nvSpPr>
          <p:cNvPr id="4" name="Subtitle 3">
            <a:extLst>
              <a:ext uri="{FF2B5EF4-FFF2-40B4-BE49-F238E27FC236}">
                <a16:creationId xmlns:a16="http://schemas.microsoft.com/office/drawing/2014/main" id="{27D38B5B-4FD7-9942-BF0E-07AEE35C998C}"/>
              </a:ext>
            </a:extLst>
          </p:cNvPr>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205756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3432253" y="1281113"/>
            <a:ext cx="5327495" cy="4622800"/>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(1 of )</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Click Get Started</a:t>
            </a:r>
          </a:p>
        </p:txBody>
      </p:sp>
    </p:spTree>
    <p:extLst>
      <p:ext uri="{BB962C8B-B14F-4D97-AF65-F5344CB8AC3E}">
        <p14:creationId xmlns:p14="http://schemas.microsoft.com/office/powerpoint/2010/main" val="101636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rotWithShape="1">
          <a:blip r:embed="rId2"/>
          <a:srcRect l="56675"/>
          <a:stretch/>
        </p:blipFill>
        <p:spPr>
          <a:xfrm>
            <a:off x="4941926" y="1909799"/>
            <a:ext cx="2308146" cy="107942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(2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Click Create Function</a:t>
            </a:r>
          </a:p>
        </p:txBody>
      </p:sp>
    </p:spTree>
    <p:extLst>
      <p:ext uri="{BB962C8B-B14F-4D97-AF65-F5344CB8AC3E}">
        <p14:creationId xmlns:p14="http://schemas.microsoft.com/office/powerpoint/2010/main" val="42690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1110909" y="2599364"/>
            <a:ext cx="9970180" cy="1680535"/>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(3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Select Blueprints</a:t>
            </a:r>
          </a:p>
        </p:txBody>
      </p:sp>
    </p:spTree>
    <p:extLst>
      <p:ext uri="{BB962C8B-B14F-4D97-AF65-F5344CB8AC3E}">
        <p14:creationId xmlns:p14="http://schemas.microsoft.com/office/powerpoint/2010/main" val="721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1110909" y="2853373"/>
            <a:ext cx="9970180" cy="117251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(4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Filter for “</a:t>
            </a:r>
            <a:r>
              <a:rPr lang="en-US" dirty="0" err="1"/>
              <a:t>splunk</a:t>
            </a:r>
            <a:r>
              <a:rPr lang="en-US" dirty="0"/>
              <a:t> </a:t>
            </a:r>
            <a:r>
              <a:rPr lang="en-US" dirty="0" err="1"/>
              <a:t>cloudwatch</a:t>
            </a:r>
            <a:r>
              <a:rPr lang="en-US" dirty="0"/>
              <a:t>”</a:t>
            </a:r>
          </a:p>
        </p:txBody>
      </p:sp>
    </p:spTree>
    <p:extLst>
      <p:ext uri="{BB962C8B-B14F-4D97-AF65-F5344CB8AC3E}">
        <p14:creationId xmlns:p14="http://schemas.microsoft.com/office/powerpoint/2010/main" val="287123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D2FA53-E40A-1E42-8124-F18C1239D1FA}"/>
              </a:ext>
            </a:extLst>
          </p:cNvPr>
          <p:cNvSpPr>
            <a:spLocks noGrp="1"/>
          </p:cNvSpPr>
          <p:nvPr>
            <p:ph sz="quarter" idx="10"/>
          </p:nvPr>
        </p:nvSpPr>
        <p:spPr/>
        <p:txBody>
          <a:bodyPr/>
          <a:lstStyle/>
          <a:p>
            <a:r>
              <a:rPr lang="en-US" dirty="0"/>
              <a:t>AWS ECS Logging in </a:t>
            </a:r>
            <a:r>
              <a:rPr lang="en-US" dirty="0" err="1"/>
              <a:t>Fargate</a:t>
            </a:r>
            <a:endParaRPr lang="en-US" dirty="0"/>
          </a:p>
          <a:p>
            <a:r>
              <a:rPr lang="en-US" dirty="0"/>
              <a:t>CloudWatch Logs approach</a:t>
            </a:r>
          </a:p>
          <a:p>
            <a:r>
              <a:rPr lang="en-US" dirty="0"/>
              <a:t>Sidecar with Docker Logging Library (Future)</a:t>
            </a:r>
          </a:p>
          <a:p>
            <a:r>
              <a:rPr lang="en-US" dirty="0"/>
              <a:t>Splunk Universal Forwarder (EC2 only)</a:t>
            </a:r>
          </a:p>
          <a:p>
            <a:r>
              <a:rPr lang="en-US" dirty="0"/>
              <a:t>Data Collection Method</a:t>
            </a:r>
          </a:p>
          <a:p>
            <a:pPr lvl="1"/>
            <a:r>
              <a:rPr lang="en-US" dirty="0"/>
              <a:t>Lambda Function</a:t>
            </a:r>
          </a:p>
          <a:p>
            <a:pPr lvl="1"/>
            <a:r>
              <a:rPr lang="en-US" dirty="0"/>
              <a:t>Kinesis Firehose (Future)</a:t>
            </a:r>
          </a:p>
          <a:p>
            <a:endParaRPr lang="en-US" dirty="0"/>
          </a:p>
          <a:p>
            <a:endParaRPr lang="en-US" dirty="0"/>
          </a:p>
        </p:txBody>
      </p:sp>
      <p:sp>
        <p:nvSpPr>
          <p:cNvPr id="3" name="Title 2">
            <a:extLst>
              <a:ext uri="{FF2B5EF4-FFF2-40B4-BE49-F238E27FC236}">
                <a16:creationId xmlns:a16="http://schemas.microsoft.com/office/drawing/2014/main" id="{41B1F063-CA17-5940-B7D0-449A529FA12A}"/>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074B4F42-4D87-A14B-8951-60EB15016D12}"/>
              </a:ext>
            </a:extLst>
          </p:cNvPr>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95143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905915" y="2540001"/>
            <a:ext cx="10383627" cy="1981190"/>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(6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Select “</a:t>
            </a:r>
            <a:r>
              <a:rPr lang="en-US" dirty="0" err="1"/>
              <a:t>splunk</a:t>
            </a:r>
            <a:r>
              <a:rPr lang="en-US" dirty="0"/>
              <a:t>-</a:t>
            </a:r>
            <a:r>
              <a:rPr lang="en-US" dirty="0" err="1"/>
              <a:t>cloudwatch</a:t>
            </a:r>
            <a:r>
              <a:rPr lang="en-US" dirty="0"/>
              <a:t>-logs-processor” function</a:t>
            </a:r>
          </a:p>
        </p:txBody>
      </p:sp>
      <p:sp>
        <p:nvSpPr>
          <p:cNvPr id="2" name="TextBox 1">
            <a:extLst>
              <a:ext uri="{FF2B5EF4-FFF2-40B4-BE49-F238E27FC236}">
                <a16:creationId xmlns:a16="http://schemas.microsoft.com/office/drawing/2014/main" id="{BF3FEA6B-A8EE-684D-A850-F99E562DBB65}"/>
              </a:ext>
            </a:extLst>
          </p:cNvPr>
          <p:cNvSpPr txBox="1"/>
          <p:nvPr/>
        </p:nvSpPr>
        <p:spPr>
          <a:xfrm>
            <a:off x="5050841" y="1662636"/>
            <a:ext cx="2090316" cy="369332"/>
          </a:xfrm>
          <a:prstGeom prst="rect">
            <a:avLst/>
          </a:prstGeom>
          <a:noFill/>
        </p:spPr>
        <p:txBody>
          <a:bodyPr wrap="none" lIns="0" tIns="0" rIns="0" bIns="0" rtlCol="0">
            <a:spAutoFit/>
          </a:bodyPr>
          <a:lstStyle/>
          <a:p>
            <a:r>
              <a:rPr lang="en-US" sz="2400" dirty="0"/>
              <a:t>Click Configure</a:t>
            </a:r>
          </a:p>
        </p:txBody>
      </p:sp>
      <p:cxnSp>
        <p:nvCxnSpPr>
          <p:cNvPr id="7" name="Straight Arrow Connector 6">
            <a:extLst>
              <a:ext uri="{FF2B5EF4-FFF2-40B4-BE49-F238E27FC236}">
                <a16:creationId xmlns:a16="http://schemas.microsoft.com/office/drawing/2014/main" id="{A8A8B02B-C2D7-7C4A-85CC-4C427BCD208A}"/>
              </a:ext>
            </a:extLst>
          </p:cNvPr>
          <p:cNvCxnSpPr>
            <a:cxnSpLocks/>
          </p:cNvCxnSpPr>
          <p:nvPr/>
        </p:nvCxnSpPr>
        <p:spPr>
          <a:xfrm>
            <a:off x="7141157" y="2031968"/>
            <a:ext cx="3222043" cy="21971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B393FA-EF2E-8E42-AB39-D1142F288ADC}"/>
              </a:ext>
            </a:extLst>
          </p:cNvPr>
          <p:cNvCxnSpPr>
            <a:cxnSpLocks/>
          </p:cNvCxnSpPr>
          <p:nvPr/>
        </p:nvCxnSpPr>
        <p:spPr>
          <a:xfrm flipH="1">
            <a:off x="2349500" y="1262013"/>
            <a:ext cx="1569614" cy="14684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01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455613" y="1421241"/>
            <a:ext cx="11280775" cy="4342544"/>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(7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Name the function and select an IAM role</a:t>
            </a:r>
          </a:p>
        </p:txBody>
      </p:sp>
      <p:sp>
        <p:nvSpPr>
          <p:cNvPr id="5" name="TextBox 4">
            <a:extLst>
              <a:ext uri="{FF2B5EF4-FFF2-40B4-BE49-F238E27FC236}">
                <a16:creationId xmlns:a16="http://schemas.microsoft.com/office/drawing/2014/main" id="{670C6D93-1BDC-CB4B-BDE3-E8684F45E42C}"/>
              </a:ext>
            </a:extLst>
          </p:cNvPr>
          <p:cNvSpPr txBox="1"/>
          <p:nvPr/>
        </p:nvSpPr>
        <p:spPr>
          <a:xfrm>
            <a:off x="395657" y="5755112"/>
            <a:ext cx="11784779" cy="369332"/>
          </a:xfrm>
          <a:prstGeom prst="rect">
            <a:avLst/>
          </a:prstGeom>
          <a:noFill/>
        </p:spPr>
        <p:txBody>
          <a:bodyPr wrap="square" lIns="0" tIns="0" rIns="0" bIns="0" rtlCol="0">
            <a:spAutoFit/>
          </a:bodyPr>
          <a:lstStyle/>
          <a:p>
            <a:r>
              <a:rPr lang="en-US" sz="2400" dirty="0"/>
              <a:t>** If you do not have an existing role, see the appendix on how to create the role.</a:t>
            </a:r>
          </a:p>
        </p:txBody>
      </p:sp>
      <p:cxnSp>
        <p:nvCxnSpPr>
          <p:cNvPr id="10" name="Straight Arrow Connector 9">
            <a:extLst>
              <a:ext uri="{FF2B5EF4-FFF2-40B4-BE49-F238E27FC236}">
                <a16:creationId xmlns:a16="http://schemas.microsoft.com/office/drawing/2014/main" id="{64F366E1-D432-F74F-BD74-82C5F4630DBD}"/>
              </a:ext>
            </a:extLst>
          </p:cNvPr>
          <p:cNvCxnSpPr>
            <a:cxnSpLocks/>
          </p:cNvCxnSpPr>
          <p:nvPr/>
        </p:nvCxnSpPr>
        <p:spPr>
          <a:xfrm flipV="1">
            <a:off x="546100" y="5247080"/>
            <a:ext cx="622300" cy="5080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81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1658112" y="1281113"/>
            <a:ext cx="8875776" cy="4622800"/>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(8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Select the CloudWatch Log Group for your ECS cluster</a:t>
            </a:r>
          </a:p>
        </p:txBody>
      </p:sp>
      <p:sp>
        <p:nvSpPr>
          <p:cNvPr id="2" name="TextBox 1">
            <a:extLst>
              <a:ext uri="{FF2B5EF4-FFF2-40B4-BE49-F238E27FC236}">
                <a16:creationId xmlns:a16="http://schemas.microsoft.com/office/drawing/2014/main" id="{CA51566E-4263-EE4E-BD4B-C471B468AA35}"/>
              </a:ext>
            </a:extLst>
          </p:cNvPr>
          <p:cNvSpPr txBox="1"/>
          <p:nvPr/>
        </p:nvSpPr>
        <p:spPr>
          <a:xfrm>
            <a:off x="456064" y="1752600"/>
            <a:ext cx="1652136" cy="2215991"/>
          </a:xfrm>
          <a:prstGeom prst="rect">
            <a:avLst/>
          </a:prstGeom>
          <a:noFill/>
        </p:spPr>
        <p:txBody>
          <a:bodyPr wrap="square" lIns="0" tIns="0" rIns="0" bIns="0" rtlCol="0">
            <a:spAutoFit/>
          </a:bodyPr>
          <a:lstStyle/>
          <a:p>
            <a:r>
              <a:rPr lang="en-US" sz="2400" dirty="0"/>
              <a:t>Click the dropdown and select the </a:t>
            </a:r>
            <a:r>
              <a:rPr lang="en-US" sz="2400" dirty="0" err="1"/>
              <a:t>ecs</a:t>
            </a:r>
            <a:r>
              <a:rPr lang="en-US" sz="2400" dirty="0"/>
              <a:t> </a:t>
            </a:r>
            <a:r>
              <a:rPr lang="en-US" sz="2400" dirty="0" err="1"/>
              <a:t>cloudwatch</a:t>
            </a:r>
            <a:r>
              <a:rPr lang="en-US" sz="2400" dirty="0"/>
              <a:t> log group.</a:t>
            </a:r>
          </a:p>
        </p:txBody>
      </p:sp>
      <p:cxnSp>
        <p:nvCxnSpPr>
          <p:cNvPr id="8" name="Straight Arrow Connector 7">
            <a:extLst>
              <a:ext uri="{FF2B5EF4-FFF2-40B4-BE49-F238E27FC236}">
                <a16:creationId xmlns:a16="http://schemas.microsoft.com/office/drawing/2014/main" id="{BF3F873E-6844-7449-8211-F0F139005C2A}"/>
              </a:ext>
            </a:extLst>
          </p:cNvPr>
          <p:cNvCxnSpPr>
            <a:cxnSpLocks/>
          </p:cNvCxnSpPr>
          <p:nvPr/>
        </p:nvCxnSpPr>
        <p:spPr>
          <a:xfrm>
            <a:off x="1676400" y="2857500"/>
            <a:ext cx="769527"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CB80AF-D9C9-234A-9006-2979A3D8B084}"/>
              </a:ext>
            </a:extLst>
          </p:cNvPr>
          <p:cNvSpPr txBox="1"/>
          <p:nvPr/>
        </p:nvSpPr>
        <p:spPr>
          <a:xfrm>
            <a:off x="456063" y="4566587"/>
            <a:ext cx="1558064" cy="738664"/>
          </a:xfrm>
          <a:prstGeom prst="rect">
            <a:avLst/>
          </a:prstGeom>
          <a:noFill/>
        </p:spPr>
        <p:txBody>
          <a:bodyPr wrap="square" lIns="0" tIns="0" rIns="0" bIns="0" rtlCol="0">
            <a:spAutoFit/>
          </a:bodyPr>
          <a:lstStyle/>
          <a:p>
            <a:r>
              <a:rPr lang="en-US" sz="2400" dirty="0"/>
              <a:t>Enable the Trigger</a:t>
            </a:r>
          </a:p>
        </p:txBody>
      </p:sp>
      <p:cxnSp>
        <p:nvCxnSpPr>
          <p:cNvPr id="12" name="Straight Arrow Connector 11">
            <a:extLst>
              <a:ext uri="{FF2B5EF4-FFF2-40B4-BE49-F238E27FC236}">
                <a16:creationId xmlns:a16="http://schemas.microsoft.com/office/drawing/2014/main" id="{0E8DD5CE-DA8C-AB4D-B0A5-1023D936A520}"/>
              </a:ext>
            </a:extLst>
          </p:cNvPr>
          <p:cNvCxnSpPr>
            <a:cxnSpLocks/>
          </p:cNvCxnSpPr>
          <p:nvPr/>
        </p:nvCxnSpPr>
        <p:spPr>
          <a:xfrm>
            <a:off x="1562100" y="5156200"/>
            <a:ext cx="820327"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5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2229265" y="2669080"/>
            <a:ext cx="7733468" cy="153448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(9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Enter your HEC URL and Token</a:t>
            </a:r>
          </a:p>
        </p:txBody>
      </p:sp>
    </p:spTree>
    <p:extLst>
      <p:ext uri="{BB962C8B-B14F-4D97-AF65-F5344CB8AC3E}">
        <p14:creationId xmlns:p14="http://schemas.microsoft.com/office/powerpoint/2010/main" val="313202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2309281" y="2669080"/>
            <a:ext cx="7573435" cy="153448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(10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Click on Create Function</a:t>
            </a:r>
          </a:p>
        </p:txBody>
      </p:sp>
    </p:spTree>
    <p:extLst>
      <p:ext uri="{BB962C8B-B14F-4D97-AF65-F5344CB8AC3E}">
        <p14:creationId xmlns:p14="http://schemas.microsoft.com/office/powerpoint/2010/main" val="137620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0389F-4EB5-084B-B0FC-37F6D8C99532}"/>
              </a:ext>
            </a:extLst>
          </p:cNvPr>
          <p:cNvSpPr>
            <a:spLocks noGrp="1"/>
          </p:cNvSpPr>
          <p:nvPr>
            <p:ph type="title"/>
          </p:nvPr>
        </p:nvSpPr>
        <p:spPr/>
        <p:txBody>
          <a:bodyPr/>
          <a:lstStyle/>
          <a:p>
            <a:r>
              <a:rPr lang="en-US" dirty="0"/>
              <a:t>Appendix</a:t>
            </a:r>
          </a:p>
        </p:txBody>
      </p:sp>
      <p:sp>
        <p:nvSpPr>
          <p:cNvPr id="4" name="Text Placeholder 3">
            <a:extLst>
              <a:ext uri="{FF2B5EF4-FFF2-40B4-BE49-F238E27FC236}">
                <a16:creationId xmlns:a16="http://schemas.microsoft.com/office/drawing/2014/main" id="{D3F6CF00-15B8-984B-979B-81F2CF18DDF9}"/>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842F52FA-43C7-2E46-B8C5-0FB4B03D37DF}"/>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35950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t>
            </a:r>
            <a:r>
              <a:rPr lang="mr-IN" dirty="0"/>
              <a:t>–</a:t>
            </a:r>
            <a:r>
              <a:rPr lang="en-US" dirty="0"/>
              <a:t> How to create custom role</a:t>
            </a:r>
          </a:p>
        </p:txBody>
      </p:sp>
      <p:sp>
        <p:nvSpPr>
          <p:cNvPr id="5" name="Subtitle 4"/>
          <p:cNvSpPr>
            <a:spLocks noGrp="1"/>
          </p:cNvSpPr>
          <p:nvPr>
            <p:ph type="subTitle" idx="12"/>
          </p:nvPr>
        </p:nvSpPr>
        <p:spPr/>
        <p:txBody>
          <a:bodyPr/>
          <a:lstStyle/>
          <a:p>
            <a:r>
              <a:rPr lang="en-US" dirty="0"/>
              <a:t>Create IAM Role with Lambda Execution enabled</a:t>
            </a:r>
          </a:p>
        </p:txBody>
      </p:sp>
      <p:graphicFrame>
        <p:nvGraphicFramePr>
          <p:cNvPr id="7" name="Diagram 6"/>
          <p:cNvGraphicFramePr/>
          <p:nvPr/>
        </p:nvGraphicFramePr>
        <p:xfrm>
          <a:off x="528388" y="1280629"/>
          <a:ext cx="11207549" cy="878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389" y="2351245"/>
            <a:ext cx="3534297" cy="1052544"/>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8751" y="2159430"/>
            <a:ext cx="3680560" cy="2034201"/>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99311" y="2285455"/>
            <a:ext cx="4051479" cy="2019069"/>
          </a:xfrm>
          <a:prstGeom prst="rect">
            <a:avLst/>
          </a:prstGeom>
        </p:spPr>
      </p:pic>
      <p:sp>
        <p:nvSpPr>
          <p:cNvPr id="16" name="TextBox 15"/>
          <p:cNvSpPr txBox="1"/>
          <p:nvPr/>
        </p:nvSpPr>
        <p:spPr>
          <a:xfrm>
            <a:off x="4218751" y="4497917"/>
            <a:ext cx="3687808" cy="861967"/>
          </a:xfrm>
          <a:prstGeom prst="rect">
            <a:avLst/>
          </a:prstGeom>
          <a:noFill/>
        </p:spPr>
        <p:txBody>
          <a:bodyPr wrap="square" lIns="0" tIns="0" rIns="0" bIns="0" rtlCol="0">
            <a:spAutoFit/>
          </a:bodyPr>
          <a:lstStyle/>
          <a:p>
            <a:pPr algn="ctr"/>
            <a:r>
              <a:rPr lang="en-US" sz="1867" dirty="0"/>
              <a:t>2) Create </a:t>
            </a:r>
            <a:r>
              <a:rPr lang="en-US" sz="1867" dirty="0" err="1">
                <a:latin typeface="Courier" charset="0"/>
                <a:ea typeface="Courier" charset="0"/>
                <a:cs typeface="Courier" charset="0"/>
              </a:rPr>
              <a:t>lambda_basic_execution</a:t>
            </a:r>
            <a:endParaRPr lang="en-US" sz="1867" dirty="0">
              <a:latin typeface="Courier" charset="0"/>
              <a:ea typeface="Courier" charset="0"/>
              <a:cs typeface="Courier" charset="0"/>
            </a:endParaRPr>
          </a:p>
          <a:p>
            <a:pPr algn="ctr"/>
            <a:r>
              <a:rPr lang="en-US" sz="1867" dirty="0">
                <a:latin typeface="Courier" charset="0"/>
                <a:ea typeface="Courier" charset="0"/>
                <a:cs typeface="Courier" charset="0"/>
              </a:rPr>
              <a:t>Click Allow</a:t>
            </a:r>
          </a:p>
        </p:txBody>
      </p:sp>
      <p:sp>
        <p:nvSpPr>
          <p:cNvPr id="17" name="TextBox 16"/>
          <p:cNvSpPr txBox="1"/>
          <p:nvPr/>
        </p:nvSpPr>
        <p:spPr>
          <a:xfrm>
            <a:off x="456063" y="4497916"/>
            <a:ext cx="3606623" cy="287323"/>
          </a:xfrm>
          <a:prstGeom prst="rect">
            <a:avLst/>
          </a:prstGeom>
          <a:noFill/>
        </p:spPr>
        <p:txBody>
          <a:bodyPr wrap="square" lIns="0" tIns="0" rIns="0" bIns="0" rtlCol="0">
            <a:spAutoFit/>
          </a:bodyPr>
          <a:lstStyle/>
          <a:p>
            <a:pPr algn="ctr"/>
            <a:r>
              <a:rPr lang="en-US" sz="1867" dirty="0"/>
              <a:t>1) Select “Create a new role”</a:t>
            </a:r>
            <a:endParaRPr lang="en-US" sz="1867" dirty="0">
              <a:latin typeface="Courier" charset="0"/>
              <a:ea typeface="Courier" charset="0"/>
              <a:cs typeface="Courier" charset="0"/>
            </a:endParaRPr>
          </a:p>
        </p:txBody>
      </p:sp>
      <p:sp>
        <p:nvSpPr>
          <p:cNvPr id="18" name="TextBox 17"/>
          <p:cNvSpPr txBox="1"/>
          <p:nvPr/>
        </p:nvSpPr>
        <p:spPr>
          <a:xfrm>
            <a:off x="7899311" y="4497917"/>
            <a:ext cx="4051479" cy="1436612"/>
          </a:xfrm>
          <a:prstGeom prst="rect">
            <a:avLst/>
          </a:prstGeom>
          <a:noFill/>
        </p:spPr>
        <p:txBody>
          <a:bodyPr wrap="square" lIns="0" tIns="0" rIns="0" bIns="0" rtlCol="0">
            <a:spAutoFit/>
          </a:bodyPr>
          <a:lstStyle/>
          <a:p>
            <a:pPr algn="ctr"/>
            <a:r>
              <a:rPr lang="en-US" sz="1867" dirty="0"/>
              <a:t>3) Validate that the new role ‘</a:t>
            </a:r>
            <a:r>
              <a:rPr lang="en-US" sz="1867" dirty="0" err="1"/>
              <a:t>lambda_basic_execution</a:t>
            </a:r>
            <a:r>
              <a:rPr lang="en-US" sz="1867" dirty="0"/>
              <a:t>’ is selected and select your CloudWatch Log group that will trigger this Lambda Function.</a:t>
            </a:r>
            <a:endParaRPr lang="en-US" sz="1867" dirty="0">
              <a:latin typeface="Courier" charset="0"/>
              <a:ea typeface="Courier" charset="0"/>
              <a:cs typeface="Courier" charset="0"/>
            </a:endParaRPr>
          </a:p>
        </p:txBody>
      </p:sp>
      <p:sp>
        <p:nvSpPr>
          <p:cNvPr id="3" name="TextBox 2"/>
          <p:cNvSpPr txBox="1"/>
          <p:nvPr/>
        </p:nvSpPr>
        <p:spPr>
          <a:xfrm>
            <a:off x="771331" y="4640425"/>
            <a:ext cx="65" cy="492443"/>
          </a:xfrm>
          <a:prstGeom prst="rect">
            <a:avLst/>
          </a:prstGeom>
          <a:noFill/>
        </p:spPr>
        <p:txBody>
          <a:bodyPr wrap="none" lIns="0" tIns="0" rIns="0" bIns="0" rtlCol="0">
            <a:spAutoFit/>
          </a:bodyPr>
          <a:lstStyle/>
          <a:p>
            <a:endParaRPr lang="en-US" sz="3200" dirty="0"/>
          </a:p>
        </p:txBody>
      </p:sp>
    </p:spTree>
    <p:extLst>
      <p:ext uri="{BB962C8B-B14F-4D97-AF65-F5344CB8AC3E}">
        <p14:creationId xmlns:p14="http://schemas.microsoft.com/office/powerpoint/2010/main" val="105275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4"/>
            <a:ext cx="5067299" cy="1477328"/>
          </a:xfrm>
        </p:spPr>
        <p:txBody>
          <a:bodyPr/>
          <a:lstStyle/>
          <a:p>
            <a:r>
              <a:rPr lang="en-US" dirty="0"/>
              <a:t>Continue to Module 11:</a:t>
            </a:r>
          </a:p>
        </p:txBody>
      </p:sp>
      <p:sp>
        <p:nvSpPr>
          <p:cNvPr id="3" name="Subtitle 2"/>
          <p:cNvSpPr>
            <a:spLocks noGrp="1"/>
          </p:cNvSpPr>
          <p:nvPr>
            <p:ph type="body" idx="1"/>
          </p:nvPr>
        </p:nvSpPr>
        <p:spPr/>
        <p:txBody>
          <a:bodyPr/>
          <a:lstStyle/>
          <a:p>
            <a:r>
              <a:rPr lang="en-US" dirty="0"/>
              <a:t>Sizing AWS Environment</a:t>
            </a:r>
          </a:p>
        </p:txBody>
      </p:sp>
      <p:sp>
        <p:nvSpPr>
          <p:cNvPr id="4" name="Text Placeholder 3">
            <a:extLst>
              <a:ext uri="{FF2B5EF4-FFF2-40B4-BE49-F238E27FC236}">
                <a16:creationId xmlns:a16="http://schemas.microsoft.com/office/drawing/2014/main" id="{A7D1AB95-1FE4-1348-8C4C-3C07DD53BFC5}"/>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81897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51BD-B665-EE49-BA56-8B4A514749A7}"/>
              </a:ext>
            </a:extLst>
          </p:cNvPr>
          <p:cNvSpPr>
            <a:spLocks noGrp="1"/>
          </p:cNvSpPr>
          <p:nvPr>
            <p:ph type="title"/>
          </p:nvPr>
        </p:nvSpPr>
        <p:spPr/>
        <p:txBody>
          <a:bodyPr/>
          <a:lstStyle/>
          <a:p>
            <a:r>
              <a:rPr lang="en-US" dirty="0"/>
              <a:t>AWS ECS Logging in </a:t>
            </a:r>
            <a:r>
              <a:rPr lang="en-US" dirty="0" err="1"/>
              <a:t>Fargate</a:t>
            </a:r>
            <a:endParaRPr lang="en-US" dirty="0"/>
          </a:p>
        </p:txBody>
      </p:sp>
      <p:sp>
        <p:nvSpPr>
          <p:cNvPr id="3" name="Subtitle 2">
            <a:extLst>
              <a:ext uri="{FF2B5EF4-FFF2-40B4-BE49-F238E27FC236}">
                <a16:creationId xmlns:a16="http://schemas.microsoft.com/office/drawing/2014/main" id="{8C941EA0-BD85-D540-9017-AFC0C82E26D4}"/>
              </a:ext>
            </a:extLst>
          </p:cNvPr>
          <p:cNvSpPr>
            <a:spLocks noGrp="1"/>
          </p:cNvSpPr>
          <p:nvPr>
            <p:ph type="body" idx="1"/>
          </p:nvPr>
        </p:nvSpPr>
        <p:spPr/>
        <p:txBody>
          <a:bodyPr/>
          <a:lstStyle/>
          <a:p>
            <a:r>
              <a:rPr lang="en-US" dirty="0"/>
              <a:t>Note EKS </a:t>
            </a:r>
            <a:r>
              <a:rPr lang="en-US" dirty="0" err="1"/>
              <a:t>Fargate</a:t>
            </a:r>
            <a:r>
              <a:rPr lang="en-US" dirty="0"/>
              <a:t> will be covered once it’s available</a:t>
            </a:r>
          </a:p>
        </p:txBody>
      </p:sp>
      <p:sp>
        <p:nvSpPr>
          <p:cNvPr id="4" name="Text Placeholder 3">
            <a:extLst>
              <a:ext uri="{FF2B5EF4-FFF2-40B4-BE49-F238E27FC236}">
                <a16:creationId xmlns:a16="http://schemas.microsoft.com/office/drawing/2014/main" id="{399FB019-5436-DB44-8241-299C5DEA7F1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1906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085957" y="1281113"/>
            <a:ext cx="6020087"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1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2504661"/>
            <a:ext cx="2266122" cy="139147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20417" y="1238864"/>
            <a:ext cx="1881809" cy="1477328"/>
          </a:xfrm>
          <a:prstGeom prst="rect">
            <a:avLst/>
          </a:prstGeom>
          <a:noFill/>
        </p:spPr>
        <p:txBody>
          <a:bodyPr wrap="square" lIns="0" tIns="0" rIns="0" bIns="0" rtlCol="0">
            <a:spAutoFit/>
          </a:bodyPr>
          <a:lstStyle/>
          <a:p>
            <a:r>
              <a:rPr lang="en-US" sz="2400" dirty="0"/>
              <a:t>Click on Elastic Container Service</a:t>
            </a:r>
          </a:p>
        </p:txBody>
      </p:sp>
    </p:spTree>
    <p:extLst>
      <p:ext uri="{BB962C8B-B14F-4D97-AF65-F5344CB8AC3E}">
        <p14:creationId xmlns:p14="http://schemas.microsoft.com/office/powerpoint/2010/main" val="88868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547866" y="1281113"/>
            <a:ext cx="11096268"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2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2504661"/>
            <a:ext cx="4161183" cy="186855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33669" y="1765997"/>
            <a:ext cx="1881809" cy="738664"/>
          </a:xfrm>
          <a:prstGeom prst="rect">
            <a:avLst/>
          </a:prstGeom>
          <a:noFill/>
        </p:spPr>
        <p:txBody>
          <a:bodyPr wrap="square" lIns="0" tIns="0" rIns="0" bIns="0" rtlCol="0">
            <a:spAutoFit/>
          </a:bodyPr>
          <a:lstStyle/>
          <a:p>
            <a:r>
              <a:rPr lang="en-US" sz="2400" dirty="0"/>
              <a:t>Click Get Started</a:t>
            </a:r>
          </a:p>
        </p:txBody>
      </p:sp>
    </p:spTree>
    <p:extLst>
      <p:ext uri="{BB962C8B-B14F-4D97-AF65-F5344CB8AC3E}">
        <p14:creationId xmlns:p14="http://schemas.microsoft.com/office/powerpoint/2010/main" val="5678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676166" y="1281113"/>
            <a:ext cx="10839668"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3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2504661"/>
            <a:ext cx="6268279" cy="192156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07165" y="2153837"/>
            <a:ext cx="1881809" cy="369332"/>
          </a:xfrm>
          <a:prstGeom prst="rect">
            <a:avLst/>
          </a:prstGeom>
          <a:noFill/>
        </p:spPr>
        <p:txBody>
          <a:bodyPr wrap="square" lIns="0" tIns="0" rIns="0" bIns="0" rtlCol="0">
            <a:spAutoFit/>
          </a:bodyPr>
          <a:lstStyle/>
          <a:p>
            <a:r>
              <a:rPr lang="en-US" sz="2400" dirty="0"/>
              <a:t>Click Edit</a:t>
            </a:r>
          </a:p>
        </p:txBody>
      </p:sp>
    </p:spTree>
    <p:extLst>
      <p:ext uri="{BB962C8B-B14F-4D97-AF65-F5344CB8AC3E}">
        <p14:creationId xmlns:p14="http://schemas.microsoft.com/office/powerpoint/2010/main" val="284904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274253" y="1281113"/>
            <a:ext cx="5643495"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4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3631165"/>
            <a:ext cx="1457739" cy="180222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07165" y="2153837"/>
            <a:ext cx="1881809" cy="1477328"/>
          </a:xfrm>
          <a:prstGeom prst="rect">
            <a:avLst/>
          </a:prstGeom>
          <a:noFill/>
        </p:spPr>
        <p:txBody>
          <a:bodyPr wrap="square" lIns="0" tIns="0" rIns="0" bIns="0" rtlCol="0">
            <a:spAutoFit/>
          </a:bodyPr>
          <a:lstStyle/>
          <a:p>
            <a:r>
              <a:rPr lang="en-US" sz="2400" dirty="0"/>
              <a:t>Click Advanced container configuration</a:t>
            </a:r>
          </a:p>
        </p:txBody>
      </p:sp>
    </p:spTree>
    <p:extLst>
      <p:ext uri="{BB962C8B-B14F-4D97-AF65-F5344CB8AC3E}">
        <p14:creationId xmlns:p14="http://schemas.microsoft.com/office/powerpoint/2010/main" val="56882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3"/>
          <a:stretch>
            <a:fillRect/>
          </a:stretch>
        </p:blipFill>
        <p:spPr>
          <a:xfrm>
            <a:off x="2161167" y="1281113"/>
            <a:ext cx="7869666"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5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915478" y="2332383"/>
            <a:ext cx="556592"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33669" y="1448276"/>
            <a:ext cx="1881809" cy="1107996"/>
          </a:xfrm>
          <a:prstGeom prst="rect">
            <a:avLst/>
          </a:prstGeom>
          <a:noFill/>
        </p:spPr>
        <p:txBody>
          <a:bodyPr wrap="square" lIns="0" tIns="0" rIns="0" bIns="0" rtlCol="0">
            <a:spAutoFit/>
          </a:bodyPr>
          <a:lstStyle/>
          <a:p>
            <a:r>
              <a:rPr lang="en-US" sz="2400" dirty="0"/>
              <a:t>Scroll Down to “Storage and Logging.”</a:t>
            </a:r>
          </a:p>
        </p:txBody>
      </p:sp>
      <p:sp>
        <p:nvSpPr>
          <p:cNvPr id="12" name="TextBox 11">
            <a:extLst>
              <a:ext uri="{FF2B5EF4-FFF2-40B4-BE49-F238E27FC236}">
                <a16:creationId xmlns:a16="http://schemas.microsoft.com/office/drawing/2014/main" id="{6FC7405A-BF27-8E4D-8D68-7FB32A44320F}"/>
              </a:ext>
            </a:extLst>
          </p:cNvPr>
          <p:cNvSpPr txBox="1"/>
          <p:nvPr/>
        </p:nvSpPr>
        <p:spPr>
          <a:xfrm>
            <a:off x="1033669" y="3140831"/>
            <a:ext cx="2054088" cy="738664"/>
          </a:xfrm>
          <a:prstGeom prst="rect">
            <a:avLst/>
          </a:prstGeom>
          <a:noFill/>
        </p:spPr>
        <p:txBody>
          <a:bodyPr wrap="square" lIns="0" tIns="0" rIns="0" bIns="0" rtlCol="0">
            <a:spAutoFit/>
          </a:bodyPr>
          <a:lstStyle/>
          <a:p>
            <a:r>
              <a:rPr lang="en-US" sz="2400" dirty="0"/>
              <a:t>Enable “Log Configuration"</a:t>
            </a:r>
          </a:p>
        </p:txBody>
      </p:sp>
      <p:cxnSp>
        <p:nvCxnSpPr>
          <p:cNvPr id="13" name="Straight Arrow Connector 12">
            <a:extLst>
              <a:ext uri="{FF2B5EF4-FFF2-40B4-BE49-F238E27FC236}">
                <a16:creationId xmlns:a16="http://schemas.microsoft.com/office/drawing/2014/main" id="{EA101BEB-07D6-E04E-8204-2157A6C12A6A}"/>
              </a:ext>
            </a:extLst>
          </p:cNvPr>
          <p:cNvCxnSpPr>
            <a:cxnSpLocks/>
          </p:cNvCxnSpPr>
          <p:nvPr/>
        </p:nvCxnSpPr>
        <p:spPr>
          <a:xfrm>
            <a:off x="3094383" y="3440379"/>
            <a:ext cx="1583634" cy="53527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7011265-4D23-9148-909D-9FC2319422FE}"/>
              </a:ext>
            </a:extLst>
          </p:cNvPr>
          <p:cNvSpPr txBox="1"/>
          <p:nvPr/>
        </p:nvSpPr>
        <p:spPr>
          <a:xfrm>
            <a:off x="9660836" y="4020228"/>
            <a:ext cx="2398643" cy="1477328"/>
          </a:xfrm>
          <a:prstGeom prst="rect">
            <a:avLst/>
          </a:prstGeom>
          <a:noFill/>
        </p:spPr>
        <p:txBody>
          <a:bodyPr wrap="square" lIns="0" tIns="0" rIns="0" bIns="0" rtlCol="0">
            <a:spAutoFit/>
          </a:bodyPr>
          <a:lstStyle/>
          <a:p>
            <a:r>
              <a:rPr lang="en-US" sz="2400" dirty="0"/>
              <a:t>Copy the CloudWatch Log group created here.</a:t>
            </a:r>
          </a:p>
        </p:txBody>
      </p:sp>
      <p:cxnSp>
        <p:nvCxnSpPr>
          <p:cNvPr id="16" name="Straight Arrow Connector 15">
            <a:extLst>
              <a:ext uri="{FF2B5EF4-FFF2-40B4-BE49-F238E27FC236}">
                <a16:creationId xmlns:a16="http://schemas.microsoft.com/office/drawing/2014/main" id="{5E7FA04E-02EE-C547-8A09-770C9367396D}"/>
              </a:ext>
            </a:extLst>
          </p:cNvPr>
          <p:cNvCxnSpPr>
            <a:cxnSpLocks/>
          </p:cNvCxnSpPr>
          <p:nvPr/>
        </p:nvCxnSpPr>
        <p:spPr>
          <a:xfrm flipH="1">
            <a:off x="7951305" y="4578626"/>
            <a:ext cx="1603512"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47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381449" y="1281113"/>
            <a:ext cx="5429102"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6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3631165"/>
            <a:ext cx="6400800" cy="223954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875402" y="3288215"/>
            <a:ext cx="1881809" cy="369332"/>
          </a:xfrm>
          <a:prstGeom prst="rect">
            <a:avLst/>
          </a:prstGeom>
          <a:noFill/>
        </p:spPr>
        <p:txBody>
          <a:bodyPr wrap="square" lIns="0" tIns="0" rIns="0" bIns="0" rtlCol="0">
            <a:spAutoFit/>
          </a:bodyPr>
          <a:lstStyle/>
          <a:p>
            <a:r>
              <a:rPr lang="en-US" sz="2400" dirty="0"/>
              <a:t>Click Next</a:t>
            </a:r>
          </a:p>
        </p:txBody>
      </p:sp>
    </p:spTree>
    <p:extLst>
      <p:ext uri="{BB962C8B-B14F-4D97-AF65-F5344CB8AC3E}">
        <p14:creationId xmlns:p14="http://schemas.microsoft.com/office/powerpoint/2010/main" val="253477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56</TotalTime>
  <Words>587</Words>
  <Application>Microsoft Macintosh PowerPoint</Application>
  <PresentationFormat>Widescreen</PresentationFormat>
  <Paragraphs>91</Paragraphs>
  <Slides>27</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.LucidaGrandeUI</vt:lpstr>
      <vt:lpstr>Arial</vt:lpstr>
      <vt:lpstr>Calibri</vt:lpstr>
      <vt:lpstr>Courier</vt:lpstr>
      <vt:lpstr>Gotham Book</vt:lpstr>
      <vt:lpstr>Wingdings 3</vt:lpstr>
      <vt:lpstr>Splunk2017</vt:lpstr>
      <vt:lpstr>newpinkSplunk</vt:lpstr>
      <vt:lpstr>Cooking with AWS and Splunk</vt:lpstr>
      <vt:lpstr>Agenda</vt:lpstr>
      <vt:lpstr>AWS ECS Logging in Fargate</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CloudWatch Logs  Approach</vt:lpstr>
      <vt:lpstr>Lambda to Splunk HEC</vt:lpstr>
      <vt:lpstr>Create the Lambda Function (1 of )</vt:lpstr>
      <vt:lpstr>Create the Lambda Function (2 of 10)</vt:lpstr>
      <vt:lpstr>Create the Lambda Function (3 of 10)</vt:lpstr>
      <vt:lpstr>Create the Lambda Function (4 of 10)</vt:lpstr>
      <vt:lpstr>Create the Lambda Function (6 of 10)</vt:lpstr>
      <vt:lpstr>Create the Lambda Function (7 of 10)</vt:lpstr>
      <vt:lpstr>Create the Lambda Function (8 of 10)</vt:lpstr>
      <vt:lpstr>Create the Lambda Function (9 of 10)</vt:lpstr>
      <vt:lpstr>Create the Lambda Function (10 of 10)</vt:lpstr>
      <vt:lpstr>Appendix</vt:lpstr>
      <vt:lpstr>Lambda – How to create custom role</vt:lpstr>
      <vt:lpstr>Continue to Module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3</cp:revision>
  <dcterms:created xsi:type="dcterms:W3CDTF">2019-05-16T12:32:14Z</dcterms:created>
  <dcterms:modified xsi:type="dcterms:W3CDTF">2020-02-06T19:39:24Z</dcterms:modified>
</cp:coreProperties>
</file>